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1" r:id="rId4"/>
    <p:sldId id="282" r:id="rId5"/>
    <p:sldId id="283" r:id="rId6"/>
    <p:sldId id="279" r:id="rId7"/>
    <p:sldId id="260" r:id="rId8"/>
    <p:sldId id="288" r:id="rId9"/>
    <p:sldId id="268" r:id="rId10"/>
    <p:sldId id="287" r:id="rId11"/>
    <p:sldId id="285" r:id="rId12"/>
    <p:sldId id="289" r:id="rId13"/>
    <p:sldId id="286" r:id="rId14"/>
    <p:sldId id="292" r:id="rId15"/>
    <p:sldId id="291" r:id="rId16"/>
    <p:sldId id="269" r:id="rId17"/>
    <p:sldId id="270" r:id="rId18"/>
    <p:sldId id="272" r:id="rId19"/>
    <p:sldId id="294" r:id="rId20"/>
    <p:sldId id="295" r:id="rId21"/>
    <p:sldId id="275" r:id="rId22"/>
    <p:sldId id="293" r:id="rId23"/>
  </p:sldIdLst>
  <p:sldSz cx="18288000" cy="10287000"/>
  <p:notesSz cx="10287000" cy="18288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배달의민족 주아" panose="02020603020101020101" pitchFamily="18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27" autoAdjust="0"/>
  </p:normalViewPr>
  <p:slideViewPr>
    <p:cSldViewPr>
      <p:cViewPr varScale="1">
        <p:scale>
          <a:sx n="87" d="100"/>
          <a:sy n="87" d="100"/>
        </p:scale>
        <p:origin x="14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CED93-7D26-4A16-90C5-3614943E75C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FF1A2-B758-4B28-94D4-6C86B1D9A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9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</a:t>
            </a:r>
            <a:r>
              <a:rPr lang="ko-KR" altLang="en-US" dirty="0" err="1"/>
              <a:t>부울경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3</a:t>
            </a:r>
            <a:r>
              <a:rPr lang="ko-KR" altLang="en-US" dirty="0"/>
              <a:t>팀 </a:t>
            </a:r>
            <a:r>
              <a:rPr lang="ko-KR" altLang="en-US" dirty="0" err="1"/>
              <a:t>디벨로퍼</a:t>
            </a:r>
            <a:r>
              <a:rPr lang="ko-KR" altLang="en-US" dirty="0"/>
              <a:t> 메이커의 발표를 시작하겠습니다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저는 발표를 맡은 </a:t>
            </a:r>
            <a:r>
              <a:rPr lang="ko-KR" altLang="en-US" dirty="0" err="1"/>
              <a:t>남한솔이라고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목차 보시겠습니다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4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Novel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는 이렇게 몇 개의 키워드만으로 간단하게 이미지를 생성할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 기술을 활용해서 전문 일러스트레이터 없이도 좋은 그림을 그려낼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84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코딩 테스트에 적용된 기술입니다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958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컴파일러를 직접 구현하는 대신</a:t>
            </a:r>
            <a:r>
              <a:rPr lang="en-US" altLang="ko-KR" dirty="0"/>
              <a:t>, Rapid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코드 컴파일러를 활용했습니다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</a:t>
            </a:r>
            <a:r>
              <a:rPr lang="ko-KR" altLang="en-US" dirty="0" err="1"/>
              <a:t>설명드리면</a:t>
            </a:r>
            <a:r>
              <a:rPr lang="en-US" altLang="ko-KR" dirty="0"/>
              <a:t>,</a:t>
            </a:r>
            <a:r>
              <a:rPr lang="ko-KR" altLang="en-US" dirty="0"/>
              <a:t> 이렇게 </a:t>
            </a:r>
            <a:r>
              <a:rPr lang="ko-KR" altLang="en-US" dirty="0" err="1"/>
              <a:t>키벨류에</a:t>
            </a:r>
            <a:r>
              <a:rPr lang="ko-KR" altLang="en-US" dirty="0"/>
              <a:t> </a:t>
            </a:r>
            <a:r>
              <a:rPr lang="en-US" altLang="ko-KR" dirty="0"/>
              <a:t>Code,</a:t>
            </a:r>
            <a:r>
              <a:rPr lang="ko-KR" altLang="en-US" dirty="0"/>
              <a:t> </a:t>
            </a:r>
            <a:r>
              <a:rPr lang="en-US" altLang="ko-KR" dirty="0"/>
              <a:t>Input, Language</a:t>
            </a:r>
            <a:r>
              <a:rPr lang="ko-KR" altLang="en-US" dirty="0"/>
              <a:t>를 전송하면 실행한 결과값을 </a:t>
            </a:r>
            <a:r>
              <a:rPr lang="ko-KR" altLang="en-US" dirty="0" err="1"/>
              <a:t>리턴해주는</a:t>
            </a:r>
            <a:r>
              <a:rPr lang="ko-KR" altLang="en-US" dirty="0"/>
              <a:t>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이것을 활용해 데이터베이스에 문제마다 채점에 활용할 </a:t>
            </a:r>
            <a:r>
              <a:rPr lang="en-US" altLang="ko-KR" dirty="0"/>
              <a:t>Input Output</a:t>
            </a:r>
            <a:r>
              <a:rPr lang="ko-KR" altLang="en-US" dirty="0"/>
              <a:t>을 저장해두고</a:t>
            </a:r>
            <a:r>
              <a:rPr lang="en-US" altLang="ko-KR" dirty="0"/>
              <a:t>, </a:t>
            </a:r>
            <a:r>
              <a:rPr lang="ko-KR" altLang="en-US" dirty="0"/>
              <a:t>사용자가 제출한 코드를 채점하고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77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AI </a:t>
            </a:r>
            <a:r>
              <a:rPr lang="ko-KR" altLang="en-US" dirty="0"/>
              <a:t>면접에 활용된 기술입니다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75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AI </a:t>
            </a:r>
            <a:r>
              <a:rPr lang="ko-KR" altLang="en-US" dirty="0"/>
              <a:t>면접의 평가 방식에 대해 궁금한 점이 </a:t>
            </a:r>
            <a:r>
              <a:rPr lang="ko-KR" altLang="en-US" dirty="0" err="1"/>
              <a:t>많으셨을거라</a:t>
            </a:r>
            <a:r>
              <a:rPr lang="ko-KR" altLang="en-US" dirty="0"/>
              <a:t>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AI </a:t>
            </a:r>
            <a:r>
              <a:rPr lang="ko-KR" altLang="en-US" dirty="0"/>
              <a:t>면접에서 표정과 음성 답변 두가지 요소를 평가합니다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첫번째로는 사용자의 표정을 통해</a:t>
            </a:r>
            <a:r>
              <a:rPr lang="en-US" altLang="ko-KR" dirty="0"/>
              <a:t> </a:t>
            </a:r>
            <a:r>
              <a:rPr lang="ko-KR" altLang="en-US" dirty="0"/>
              <a:t>긍정적인 감정과 부정적인 감정을 분석하여 </a:t>
            </a:r>
            <a:r>
              <a:rPr lang="ko-KR" altLang="en-US" dirty="0" err="1"/>
              <a:t>점수화합니다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두번째로는 음성답변을 분석해 문제에서 요구되는 키워드를 얼마나 포함하는지에 따라 점수를 부여합니다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두 점수를 </a:t>
            </a:r>
            <a:r>
              <a:rPr lang="ko-KR" altLang="en-US" dirty="0" err="1"/>
              <a:t>곱연산하여</a:t>
            </a:r>
            <a:r>
              <a:rPr lang="ko-KR" altLang="en-US" dirty="0"/>
              <a:t> 기준점을</a:t>
            </a:r>
            <a:r>
              <a:rPr lang="en-US" altLang="ko-KR" dirty="0"/>
              <a:t> </a:t>
            </a:r>
            <a:r>
              <a:rPr lang="ko-KR" altLang="en-US" dirty="0"/>
              <a:t>넘으면 통과하게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08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인물 감정 분석과 형태소 분석에는</a:t>
            </a:r>
            <a:r>
              <a:rPr lang="en-US" altLang="ko-KR" dirty="0"/>
              <a:t> </a:t>
            </a:r>
            <a:r>
              <a:rPr lang="ko-KR" altLang="en-US" dirty="0"/>
              <a:t>각각 </a:t>
            </a:r>
            <a:r>
              <a:rPr lang="en-US" altLang="ko-KR" dirty="0"/>
              <a:t>LUXAND API</a:t>
            </a:r>
            <a:r>
              <a:rPr lang="ko-KR" altLang="en-US" dirty="0"/>
              <a:t>와 </a:t>
            </a:r>
            <a:r>
              <a:rPr lang="en-US" altLang="ko-KR" dirty="0"/>
              <a:t>KOMORAN API</a:t>
            </a:r>
            <a:r>
              <a:rPr lang="ko-KR" altLang="en-US" dirty="0"/>
              <a:t>를 활용해 구현했습니다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88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서비스 아키텍처입니다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방금 말씀드린 </a:t>
            </a:r>
            <a:r>
              <a:rPr lang="en-US" altLang="ko-KR" dirty="0" err="1"/>
              <a:t>Luxand</a:t>
            </a:r>
            <a:r>
              <a:rPr lang="en-US" altLang="ko-KR" dirty="0"/>
              <a:t>, Rapid, Novel AI</a:t>
            </a:r>
            <a:r>
              <a:rPr lang="ko-KR" altLang="en-US" dirty="0"/>
              <a:t>를 제외하고는 다들 잘 </a:t>
            </a:r>
            <a:r>
              <a:rPr lang="ko-KR" altLang="en-US" dirty="0" err="1"/>
              <a:t>아실거라</a:t>
            </a:r>
            <a:r>
              <a:rPr lang="ko-KR" altLang="en-US" dirty="0"/>
              <a:t> 생각해 생략하겠습니다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45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654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API </a:t>
            </a:r>
            <a:r>
              <a:rPr lang="ko-KR" altLang="en-US" dirty="0"/>
              <a:t>명세서입니다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 중에는 </a:t>
            </a:r>
            <a:r>
              <a:rPr lang="en-US" altLang="ko-KR" dirty="0"/>
              <a:t>POSTMAN</a:t>
            </a:r>
            <a:r>
              <a:rPr lang="ko-KR" altLang="en-US" dirty="0"/>
              <a:t>을 통해 </a:t>
            </a:r>
            <a:r>
              <a:rPr lang="en-US" altLang="ko-KR" dirty="0"/>
              <a:t>API</a:t>
            </a:r>
            <a:r>
              <a:rPr lang="ko-KR" altLang="en-US" dirty="0"/>
              <a:t>를 관리했습니다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222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기대 효과입니다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 의도와 같이 교육과정이 끝난 후가 걱정인 여러분들이 즐겁게 게임을 하면서 학습을 즐길 수 있을 거라 기대합니다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발표는 다음과 같은 순으로 진행되고</a:t>
            </a:r>
            <a:r>
              <a:rPr lang="en-US" altLang="ko-KR" dirty="0"/>
              <a:t>, </a:t>
            </a:r>
            <a:r>
              <a:rPr lang="ko-KR" altLang="en-US" dirty="0"/>
              <a:t>서비스 소개와 캐릭터 소개는 시연을 통해서 함께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73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고도화 방안으로는 짧은 기간이라 완벽하게 채우지 못한 스토리와 학습 데이터를 보완하는 것이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기능적인 부분은 완성되었기 때문에 이 두가지만 보완하면 완벽한 프로젝트가 될 것이라고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32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프로젝트를 함께한 팀원들입니다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좌측에 있는 </a:t>
            </a:r>
            <a:r>
              <a:rPr lang="ko-KR" altLang="en-US" dirty="0" err="1"/>
              <a:t>프론트엔드</a:t>
            </a:r>
            <a:r>
              <a:rPr lang="ko-KR" altLang="en-US" dirty="0"/>
              <a:t> 셋</a:t>
            </a:r>
            <a:r>
              <a:rPr lang="en-US" altLang="ko-KR" dirty="0"/>
              <a:t>, </a:t>
            </a:r>
            <a:r>
              <a:rPr lang="ko-KR" altLang="en-US" dirty="0"/>
              <a:t>우측에 </a:t>
            </a:r>
            <a:r>
              <a:rPr lang="ko-KR" altLang="en-US" dirty="0" err="1"/>
              <a:t>백엔드</a:t>
            </a:r>
            <a:r>
              <a:rPr lang="ko-KR" altLang="en-US" dirty="0"/>
              <a:t> 둘로 구성되었습니다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49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궁금한 점 있으시면 질문 받고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36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기획 배경을 소개하기 전에 저희가 준비한 </a:t>
            </a:r>
            <a:r>
              <a:rPr lang="en-US" altLang="ko-KR" dirty="0"/>
              <a:t>UCC </a:t>
            </a:r>
            <a:r>
              <a:rPr lang="ko-KR" altLang="en-US" dirty="0"/>
              <a:t>영상입니다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(UCC </a:t>
            </a:r>
            <a:r>
              <a:rPr lang="ko-KR" altLang="en-US" dirty="0"/>
              <a:t>실행 후 다 끝나고 </a:t>
            </a:r>
            <a:r>
              <a:rPr lang="en-US" altLang="ko-KR" dirty="0"/>
              <a:t>PPT</a:t>
            </a:r>
            <a:r>
              <a:rPr lang="ko-KR" altLang="en-US" dirty="0"/>
              <a:t>로 돌아오기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다들 미연시라는 주제가 싫은 척 하지만</a:t>
            </a:r>
            <a:r>
              <a:rPr lang="en-US" altLang="ko-KR" dirty="0"/>
              <a:t>, </a:t>
            </a:r>
            <a:r>
              <a:rPr lang="ko-KR" altLang="en-US" dirty="0"/>
              <a:t>속마음은 그렇지 않았네요</a:t>
            </a:r>
            <a:r>
              <a:rPr lang="en-US" altLang="ko-KR" dirty="0"/>
              <a:t>..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4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싸피</a:t>
            </a:r>
            <a:r>
              <a:rPr lang="ko-KR" altLang="en-US" dirty="0"/>
              <a:t> 교육과정이 끝난 이후를 고민하는 교육생 여러분을 위해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교육생 중 한명인 박모군이 말했습니다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 이제 </a:t>
            </a:r>
            <a:r>
              <a:rPr lang="ko-KR" altLang="en-US" dirty="0" err="1"/>
              <a:t>싸피도</a:t>
            </a:r>
            <a:r>
              <a:rPr lang="ko-KR" altLang="en-US" dirty="0"/>
              <a:t> 다 끝났는데</a:t>
            </a:r>
            <a:r>
              <a:rPr lang="en-US" altLang="ko-KR" dirty="0"/>
              <a:t>, </a:t>
            </a:r>
            <a:r>
              <a:rPr lang="ko-KR" altLang="en-US" dirty="0"/>
              <a:t>어떻게 </a:t>
            </a:r>
            <a:r>
              <a:rPr lang="ko-KR" altLang="en-US" dirty="0" err="1"/>
              <a:t>공부해야하지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혼자 </a:t>
            </a:r>
            <a:r>
              <a:rPr lang="ko-KR" altLang="en-US" dirty="0" err="1"/>
              <a:t>하려니까</a:t>
            </a:r>
            <a:r>
              <a:rPr lang="ko-KR" altLang="en-US" dirty="0"/>
              <a:t> 막막하네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좀 재미있게 공부하는 방법이 없을까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1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그러자 아이디어가 번뜩인 팀장 전모군이 말했습니다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평소에 하던 미소녀 연애 시뮬레이션 게임에 개발 공부를 접목시켜보면 어떨까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캐릭터와 함께 성장하는 나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가슴이 뛰는데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라고</a:t>
            </a:r>
            <a:r>
              <a:rPr lang="ko-KR" altLang="en-US" dirty="0"/>
              <a:t> 말이죠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81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탄생하게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 공부와 미연시가 합쳐진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마우스 클릭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디벨로퍼</a:t>
            </a:r>
            <a:r>
              <a:rPr lang="ko-KR" altLang="en-US" dirty="0"/>
              <a:t> 메이커입니다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3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서비스의 개요입니다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디벨로퍼</a:t>
            </a:r>
            <a:r>
              <a:rPr lang="ko-KR" altLang="en-US" dirty="0"/>
              <a:t> 메이커에서는 자율학습</a:t>
            </a:r>
            <a:r>
              <a:rPr lang="en-US" altLang="ko-KR" dirty="0"/>
              <a:t>, </a:t>
            </a: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앨범이 서로 연결되어 공부와 게임을 함께 진행하도록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25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때 보신 것처럼</a:t>
            </a:r>
            <a:r>
              <a:rPr lang="en-US" altLang="ko-KR" dirty="0"/>
              <a:t>, </a:t>
            </a:r>
            <a:r>
              <a:rPr lang="ko-KR" altLang="en-US" dirty="0"/>
              <a:t>저희 서비스에 있는 캐릭터나 일러스트의 퀄리티가 상당히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비결은 바로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670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Novel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FF1A2-B758-4B28-94D4-6C86B1D9AD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1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3.png"/><Relationship Id="rId5" Type="http://schemas.openxmlformats.org/officeDocument/2006/relationships/image" Target="../media/image4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4.png"/><Relationship Id="rId5" Type="http://schemas.openxmlformats.org/officeDocument/2006/relationships/image" Target="../media/image4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1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17346" y="4759141"/>
            <a:ext cx="4486397" cy="6171429"/>
            <a:chOff x="-1017346" y="4759141"/>
            <a:chExt cx="448639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17346" y="4759141"/>
              <a:ext cx="4486397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9472" y="404782"/>
            <a:ext cx="9101187" cy="2900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 cstate="print"/>
          <a:srcRect r="21550"/>
          <a:stretch/>
        </p:blipFill>
        <p:spPr>
          <a:xfrm>
            <a:off x="4486397" y="8135566"/>
            <a:ext cx="8870595" cy="16841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2535" y="6152690"/>
            <a:ext cx="12098896" cy="17993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55698" y="2443074"/>
            <a:ext cx="18722966" cy="57069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05909" y="2768097"/>
            <a:ext cx="2318839" cy="2069563"/>
            <a:chOff x="15805909" y="2768097"/>
            <a:chExt cx="2318839" cy="20695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560000">
              <a:off x="15805909" y="2768097"/>
              <a:ext cx="2318839" cy="20695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581" y="8403090"/>
            <a:ext cx="927467" cy="827765"/>
            <a:chOff x="1319581" y="8403090"/>
            <a:chExt cx="927467" cy="8277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080000">
              <a:off x="1319581" y="8403090"/>
              <a:ext cx="927467" cy="8277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9511238"/>
            <a:ext cx="2017280" cy="4717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945" y="-448331"/>
            <a:ext cx="12518391" cy="30242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414DFB-9F16-0312-7713-0AB05DEEA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25" y="2069950"/>
            <a:ext cx="14874263" cy="69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7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945" y="-448331"/>
            <a:ext cx="12518391" cy="30242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F5D9BF-DA29-70C1-50D7-4360226A1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081" y="2247900"/>
            <a:ext cx="12268200" cy="6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0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945" y="-448331"/>
            <a:ext cx="12518391" cy="3024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653FF2-5A0F-7F24-FFF6-0A65BBB62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476" y="1629116"/>
            <a:ext cx="6334879" cy="19382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847F31-7C3F-ABFE-4212-D4C1E7E9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927" y="156132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6FF659-FD8A-86F5-8E27-95CE8FD68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738924"/>
            <a:ext cx="13184440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8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945" y="-448331"/>
            <a:ext cx="12518391" cy="30242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1869DC-2C61-CE5F-BA77-68C57F6EE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4359" y="1943100"/>
            <a:ext cx="11892577" cy="66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3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945" y="-448331"/>
            <a:ext cx="12518391" cy="30242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3C584E-F090-3234-5120-C7AF28906F59}"/>
              </a:ext>
            </a:extLst>
          </p:cNvPr>
          <p:cNvSpPr txBox="1"/>
          <p:nvPr/>
        </p:nvSpPr>
        <p:spPr>
          <a:xfrm>
            <a:off x="5880325" y="1423986"/>
            <a:ext cx="598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 방식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B62191-5B8B-C731-A269-599BA2640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223" y="4201690"/>
            <a:ext cx="6805059" cy="3796579"/>
          </a:xfrm>
          <a:prstGeom prst="rect">
            <a:avLst/>
          </a:prstGeom>
        </p:spPr>
      </p:pic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8F829C71-F414-A1ED-9B72-0857769C03CB}"/>
              </a:ext>
            </a:extLst>
          </p:cNvPr>
          <p:cNvSpPr/>
          <p:nvPr/>
        </p:nvSpPr>
        <p:spPr>
          <a:xfrm>
            <a:off x="8018982" y="4830745"/>
            <a:ext cx="2654891" cy="259080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F6A6D6-C34C-4A12-7357-F28F5D33E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3987484"/>
            <a:ext cx="4467849" cy="4277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2EC45-507A-CE22-F651-3A910427FCE6}"/>
              </a:ext>
            </a:extLst>
          </p:cNvPr>
          <p:cNvSpPr txBox="1"/>
          <p:nvPr/>
        </p:nvSpPr>
        <p:spPr>
          <a:xfrm>
            <a:off x="1143000" y="2872066"/>
            <a:ext cx="5983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9BA60-F442-4970-6D97-F9A71EFCDCC5}"/>
              </a:ext>
            </a:extLst>
          </p:cNvPr>
          <p:cNvSpPr txBox="1"/>
          <p:nvPr/>
        </p:nvSpPr>
        <p:spPr>
          <a:xfrm>
            <a:off x="10316307" y="2872067"/>
            <a:ext cx="5983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답변</a:t>
            </a:r>
          </a:p>
        </p:txBody>
      </p:sp>
    </p:spTree>
    <p:extLst>
      <p:ext uri="{BB962C8B-B14F-4D97-AF65-F5344CB8AC3E}">
        <p14:creationId xmlns:p14="http://schemas.microsoft.com/office/powerpoint/2010/main" val="1763036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945" y="-448331"/>
            <a:ext cx="12518391" cy="3024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EFA845-C95C-B736-DAEB-7DE109B0F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0702" y="3705712"/>
            <a:ext cx="6303599" cy="2209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401F72-29A8-AB57-2B96-B00572C0150A}"/>
              </a:ext>
            </a:extLst>
          </p:cNvPr>
          <p:cNvSpPr txBox="1"/>
          <p:nvPr/>
        </p:nvSpPr>
        <p:spPr>
          <a:xfrm>
            <a:off x="1768498" y="6368667"/>
            <a:ext cx="5983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인물 감정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42605-DFC3-3655-1564-A4FDAB06DD17}"/>
              </a:ext>
            </a:extLst>
          </p:cNvPr>
          <p:cNvSpPr txBox="1"/>
          <p:nvPr/>
        </p:nvSpPr>
        <p:spPr>
          <a:xfrm>
            <a:off x="10124753" y="6276736"/>
            <a:ext cx="5983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형태소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6420E8-5E45-5138-086B-89A3D1D4B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3924300"/>
            <a:ext cx="6726259" cy="177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16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04754" y="-304754"/>
            <a:ext cx="7230285" cy="2062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D92875-1646-AFAF-6941-4153ABD9E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899" y="1562100"/>
            <a:ext cx="13892202" cy="77948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04754" y="-304754"/>
            <a:ext cx="4127951" cy="2072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BFE120-61BD-4CAE-795E-E0372D6D0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13" y="1009381"/>
            <a:ext cx="11911173" cy="82682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61084" y="0"/>
            <a:ext cx="12142857" cy="10286086"/>
            <a:chOff x="6061084" y="0"/>
            <a:chExt cx="12142857" cy="102860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1084" y="0"/>
              <a:ext cx="12141805" cy="3240344"/>
              <a:chOff x="6061084" y="0"/>
              <a:chExt cx="12141805" cy="32403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61084" y="0"/>
                <a:ext cx="12141805" cy="32403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061084" y="3240344"/>
              <a:ext cx="12141805" cy="2898856"/>
              <a:chOff x="6061084" y="3240344"/>
              <a:chExt cx="12141805" cy="289885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61084" y="3240344"/>
                <a:ext cx="12141805" cy="289885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061084" y="6124181"/>
              <a:ext cx="12141805" cy="4158568"/>
              <a:chOff x="6061084" y="6124181"/>
              <a:chExt cx="12141805" cy="41585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61084" y="6124181"/>
                <a:ext cx="12141805" cy="41585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454" y="3829919"/>
            <a:ext cx="5503599" cy="30073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C5A0E0-4C5F-7E16-7C98-2318C215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37199" y="-20657"/>
            <a:ext cx="4389927" cy="104091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335551" y="4231056"/>
            <a:ext cx="12247314" cy="6054658"/>
            <a:chOff x="-2335551" y="4231056"/>
            <a:chExt cx="12247314" cy="60546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335551" y="4231056"/>
              <a:ext cx="12247314" cy="60546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6349" y="3999307"/>
            <a:ext cx="1226529" cy="1515956"/>
            <a:chOff x="4066349" y="3999307"/>
            <a:chExt cx="1226529" cy="15159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00000">
              <a:off x="4066349" y="3999307"/>
              <a:ext cx="1226529" cy="15159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6311" y="1943368"/>
            <a:ext cx="10241278" cy="5505019"/>
            <a:chOff x="6930625" y="259567"/>
            <a:chExt cx="10241278" cy="5505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30625" y="259567"/>
              <a:ext cx="10241278" cy="1675845"/>
              <a:chOff x="6930625" y="259567"/>
              <a:chExt cx="10241278" cy="167584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30625" y="259567"/>
                <a:ext cx="10241278" cy="167584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930625" y="2174154"/>
              <a:ext cx="10241278" cy="1675845"/>
              <a:chOff x="6930625" y="2174154"/>
              <a:chExt cx="10241278" cy="167584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30625" y="2174154"/>
                <a:ext cx="10241278" cy="16758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930625" y="4088741"/>
              <a:ext cx="10241278" cy="1675845"/>
              <a:chOff x="6930625" y="4088741"/>
              <a:chExt cx="10241278" cy="167584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30625" y="4088741"/>
                <a:ext cx="10241278" cy="1675845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770133D-3DDB-B380-1624-A44B84D376F0}"/>
              </a:ext>
            </a:extLst>
          </p:cNvPr>
          <p:cNvSpPr txBox="1"/>
          <p:nvPr/>
        </p:nvSpPr>
        <p:spPr>
          <a:xfrm>
            <a:off x="8589826" y="2148291"/>
            <a:ext cx="86845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 이제 </a:t>
            </a:r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싸피도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 끝났는데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 </a:t>
            </a:r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공부해야하지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12008-F514-0C1F-BF4D-68B38B511295}"/>
              </a:ext>
            </a:extLst>
          </p:cNvPr>
          <p:cNvSpPr txBox="1"/>
          <p:nvPr/>
        </p:nvSpPr>
        <p:spPr>
          <a:xfrm>
            <a:off x="1286063" y="2662174"/>
            <a:ext cx="4182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싸피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교육과정이 끝난 이후가 걱정인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박모군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8007C-C1B5-1FE5-D4D8-15B2BE74B922}"/>
              </a:ext>
            </a:extLst>
          </p:cNvPr>
          <p:cNvSpPr txBox="1"/>
          <p:nvPr/>
        </p:nvSpPr>
        <p:spPr>
          <a:xfrm>
            <a:off x="8610600" y="4076700"/>
            <a:ext cx="8684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혼자 </a:t>
            </a:r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하려니까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막막하네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59664-CC24-7DD6-4C28-1CA47CDF14D2}"/>
              </a:ext>
            </a:extLst>
          </p:cNvPr>
          <p:cNvSpPr txBox="1"/>
          <p:nvPr/>
        </p:nvSpPr>
        <p:spPr>
          <a:xfrm>
            <a:off x="8610600" y="6131372"/>
            <a:ext cx="8684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좀 재미있게 공부하는 방법이 없을까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1055AD-AEAF-C52D-1894-6AA4A5BC1B80}"/>
              </a:ext>
            </a:extLst>
          </p:cNvPr>
          <p:cNvSpPr txBox="1"/>
          <p:nvPr/>
        </p:nvSpPr>
        <p:spPr>
          <a:xfrm>
            <a:off x="533400" y="315424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70648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00000">
            <a:off x="307688" y="5001163"/>
            <a:ext cx="3856615" cy="3419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">
            <a:off x="-74306" y="-190586"/>
            <a:ext cx="5694170" cy="45536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892421" y="4988031"/>
            <a:ext cx="10985356" cy="142857"/>
            <a:chOff x="-892421" y="4988031"/>
            <a:chExt cx="10985356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0">
              <a:off x="-892421" y="4988031"/>
              <a:ext cx="10985356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43973" y="819761"/>
            <a:ext cx="1354447" cy="1208844"/>
            <a:chOff x="3843973" y="819761"/>
            <a:chExt cx="1354447" cy="12088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520000">
              <a:off x="3843973" y="819761"/>
              <a:ext cx="1354447" cy="12088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43014" y="2223547"/>
            <a:ext cx="10452095" cy="6803031"/>
            <a:chOff x="6143014" y="2223547"/>
            <a:chExt cx="10452095" cy="68030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3014" y="2223547"/>
              <a:ext cx="10452095" cy="68030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01668" y="4757285"/>
            <a:ext cx="902818" cy="1566654"/>
            <a:chOff x="10201668" y="4757285"/>
            <a:chExt cx="902818" cy="15666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01668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">
            <a:off x="429054" y="2730733"/>
            <a:ext cx="4735707" cy="13670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87212" y="-392165"/>
            <a:ext cx="5019835" cy="3916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23A02-9513-6BDF-814B-75844F845A5E}"/>
              </a:ext>
            </a:extLst>
          </p:cNvPr>
          <p:cNvSpPr txBox="1"/>
          <p:nvPr/>
        </p:nvSpPr>
        <p:spPr>
          <a:xfrm>
            <a:off x="7069135" y="3097265"/>
            <a:ext cx="391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303C9-86C0-C8AF-0BC7-34D7693BF2EF}"/>
              </a:ext>
            </a:extLst>
          </p:cNvPr>
          <p:cNvSpPr txBox="1"/>
          <p:nvPr/>
        </p:nvSpPr>
        <p:spPr>
          <a:xfrm>
            <a:off x="12006257" y="3086100"/>
            <a:ext cx="391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33219-DD15-D232-7F2B-7D259BEC25E7}"/>
              </a:ext>
            </a:extLst>
          </p:cNvPr>
          <p:cNvSpPr txBox="1"/>
          <p:nvPr/>
        </p:nvSpPr>
        <p:spPr>
          <a:xfrm>
            <a:off x="12006257" y="4998303"/>
            <a:ext cx="391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6D4ED-79AD-A0B9-7D07-B7474135BC2B}"/>
              </a:ext>
            </a:extLst>
          </p:cNvPr>
          <p:cNvSpPr txBox="1"/>
          <p:nvPr/>
        </p:nvSpPr>
        <p:spPr>
          <a:xfrm>
            <a:off x="7086600" y="4998303"/>
            <a:ext cx="391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25EC7-808B-C434-3FEA-578B103443BF}"/>
              </a:ext>
            </a:extLst>
          </p:cNvPr>
          <p:cNvSpPr txBox="1"/>
          <p:nvPr/>
        </p:nvSpPr>
        <p:spPr>
          <a:xfrm>
            <a:off x="7086600" y="7131903"/>
            <a:ext cx="4765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</a:t>
            </a:r>
            <a:r>
              <a:rPr lang="ko-KR" altLang="en-US" sz="4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아키텍쳐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51784-4066-CEF6-33A1-9D845F8C5374}"/>
              </a:ext>
            </a:extLst>
          </p:cNvPr>
          <p:cNvSpPr txBox="1"/>
          <p:nvPr/>
        </p:nvSpPr>
        <p:spPr>
          <a:xfrm>
            <a:off x="11963400" y="7124700"/>
            <a:ext cx="391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1055AD-AEAF-C52D-1894-6AA4A5BC1B80}"/>
              </a:ext>
            </a:extLst>
          </p:cNvPr>
          <p:cNvSpPr txBox="1"/>
          <p:nvPr/>
        </p:nvSpPr>
        <p:spPr>
          <a:xfrm>
            <a:off x="533400" y="315424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고도화 방안</a:t>
            </a:r>
          </a:p>
        </p:txBody>
      </p:sp>
      <p:sp>
        <p:nvSpPr>
          <p:cNvPr id="10" name="Google Shape;9432;p108">
            <a:extLst>
              <a:ext uri="{FF2B5EF4-FFF2-40B4-BE49-F238E27FC236}">
                <a16:creationId xmlns:a16="http://schemas.microsoft.com/office/drawing/2014/main" id="{5454DD78-EFF4-4F8A-BFF1-0D47E065782F}"/>
              </a:ext>
            </a:extLst>
          </p:cNvPr>
          <p:cNvSpPr/>
          <p:nvPr/>
        </p:nvSpPr>
        <p:spPr>
          <a:xfrm>
            <a:off x="2438400" y="3086100"/>
            <a:ext cx="5368483" cy="3218179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9776;p109">
            <a:extLst>
              <a:ext uri="{FF2B5EF4-FFF2-40B4-BE49-F238E27FC236}">
                <a16:creationId xmlns:a16="http://schemas.microsoft.com/office/drawing/2014/main" id="{478A7B46-886E-1835-8BCF-8C61C5DF24E4}"/>
              </a:ext>
            </a:extLst>
          </p:cNvPr>
          <p:cNvGrpSpPr/>
          <p:nvPr/>
        </p:nvGrpSpPr>
        <p:grpSpPr>
          <a:xfrm>
            <a:off x="10470652" y="3086100"/>
            <a:ext cx="4616948" cy="3218179"/>
            <a:chOff x="-59475600" y="2658625"/>
            <a:chExt cx="309550" cy="316625"/>
          </a:xfrm>
          <a:solidFill>
            <a:schemeClr val="tx1"/>
          </a:solidFill>
        </p:grpSpPr>
        <p:sp>
          <p:nvSpPr>
            <p:cNvPr id="13" name="Google Shape;9777;p109">
              <a:extLst>
                <a:ext uri="{FF2B5EF4-FFF2-40B4-BE49-F238E27FC236}">
                  <a16:creationId xmlns:a16="http://schemas.microsoft.com/office/drawing/2014/main" id="{BAA1B72F-2313-E3FB-4AAF-906216A3D682}"/>
                </a:ext>
              </a:extLst>
            </p:cNvPr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78;p109">
              <a:extLst>
                <a:ext uri="{FF2B5EF4-FFF2-40B4-BE49-F238E27FC236}">
                  <a16:creationId xmlns:a16="http://schemas.microsoft.com/office/drawing/2014/main" id="{39261C7D-14BB-B204-0D54-787BEDE636B7}"/>
                </a:ext>
              </a:extLst>
            </p:cNvPr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79;p109">
              <a:extLst>
                <a:ext uri="{FF2B5EF4-FFF2-40B4-BE49-F238E27FC236}">
                  <a16:creationId xmlns:a16="http://schemas.microsoft.com/office/drawing/2014/main" id="{86FAD177-140F-1A13-78B3-43E82B6C3A6A}"/>
                </a:ext>
              </a:extLst>
            </p:cNvPr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80;p109">
              <a:extLst>
                <a:ext uri="{FF2B5EF4-FFF2-40B4-BE49-F238E27FC236}">
                  <a16:creationId xmlns:a16="http://schemas.microsoft.com/office/drawing/2014/main" id="{470161D0-E640-2B21-DCF2-26A5A041D646}"/>
                </a:ext>
              </a:extLst>
            </p:cNvPr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81;p109">
              <a:extLst>
                <a:ext uri="{FF2B5EF4-FFF2-40B4-BE49-F238E27FC236}">
                  <a16:creationId xmlns:a16="http://schemas.microsoft.com/office/drawing/2014/main" id="{AD86A71A-C96D-C599-7387-B581E4CF3256}"/>
                </a:ext>
              </a:extLst>
            </p:cNvPr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82;p109">
              <a:extLst>
                <a:ext uri="{FF2B5EF4-FFF2-40B4-BE49-F238E27FC236}">
                  <a16:creationId xmlns:a16="http://schemas.microsoft.com/office/drawing/2014/main" id="{3F54A40D-73D3-6B34-7588-2E89861CAB2B}"/>
                </a:ext>
              </a:extLst>
            </p:cNvPr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83;p109">
              <a:extLst>
                <a:ext uri="{FF2B5EF4-FFF2-40B4-BE49-F238E27FC236}">
                  <a16:creationId xmlns:a16="http://schemas.microsoft.com/office/drawing/2014/main" id="{1E3049DE-59E9-0B5B-FACB-9EBDF856CBD9}"/>
                </a:ext>
              </a:extLst>
            </p:cNvPr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8ABB3B5-F96B-8765-D495-D01EA4D48757}"/>
              </a:ext>
            </a:extLst>
          </p:cNvPr>
          <p:cNvSpPr txBox="1"/>
          <p:nvPr/>
        </p:nvSpPr>
        <p:spPr>
          <a:xfrm>
            <a:off x="3255741" y="6910001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 보완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19296-BE3D-B24A-6D6B-CFC68A8A862B}"/>
              </a:ext>
            </a:extLst>
          </p:cNvPr>
          <p:cNvSpPr txBox="1"/>
          <p:nvPr/>
        </p:nvSpPr>
        <p:spPr>
          <a:xfrm>
            <a:off x="10470652" y="6972300"/>
            <a:ext cx="4616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데이터 보완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30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1256" y="2284080"/>
            <a:ext cx="8308544" cy="11429124"/>
            <a:chOff x="9977170" y="1914119"/>
            <a:chExt cx="8308544" cy="11429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7170" y="1914119"/>
              <a:ext cx="8308544" cy="114291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19815" y="8918650"/>
            <a:ext cx="747690" cy="1297460"/>
            <a:chOff x="13193118" y="8988254"/>
            <a:chExt cx="747689" cy="12974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87053" y="4687681"/>
            <a:ext cx="902818" cy="1566654"/>
            <a:chOff x="9460355" y="4757285"/>
            <a:chExt cx="902818" cy="15666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2834" y="-917650"/>
            <a:ext cx="5638599" cy="45060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09050" y="2247900"/>
            <a:ext cx="6926484" cy="8661979"/>
            <a:chOff x="9189504" y="1623736"/>
            <a:chExt cx="6926484" cy="86619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9504" y="1623736"/>
              <a:ext cx="6926484" cy="86619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6453" y="2785376"/>
            <a:ext cx="6806513" cy="7659134"/>
            <a:chOff x="2149755" y="2854980"/>
            <a:chExt cx="6806513" cy="76591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9755" y="2854980"/>
              <a:ext cx="6806513" cy="7659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92487" y="617367"/>
            <a:ext cx="6430066" cy="11273936"/>
            <a:chOff x="4522412" y="-96356"/>
            <a:chExt cx="6430066" cy="112739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2412" y="-96356"/>
              <a:ext cx="6430066" cy="112739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62358" y="3088204"/>
            <a:ext cx="7415068" cy="7415068"/>
            <a:chOff x="7244944" y="3099046"/>
            <a:chExt cx="7415068" cy="74150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4944" y="3099046"/>
              <a:ext cx="7415068" cy="74150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3402" y="2299115"/>
            <a:ext cx="2400456" cy="1830739"/>
            <a:chOff x="8758183" y="2396075"/>
            <a:chExt cx="2400456" cy="18307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60000">
              <a:off x="8758183" y="2396075"/>
              <a:ext cx="2400456" cy="18307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73925" y="6614942"/>
            <a:ext cx="2369962" cy="1548408"/>
            <a:chOff x="3790455" y="6684547"/>
            <a:chExt cx="2369962" cy="154840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872158" y="6849638"/>
              <a:ext cx="2206556" cy="1218225"/>
              <a:chOff x="3872158" y="6849638"/>
              <a:chExt cx="2206556" cy="121822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">
                <a:off x="3872158" y="6849638"/>
                <a:ext cx="2206556" cy="121822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">
              <a:off x="4158826" y="7018422"/>
              <a:ext cx="1738071" cy="919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01683" y="5986667"/>
            <a:ext cx="2227481" cy="1256549"/>
            <a:chOff x="6749380" y="5695664"/>
            <a:chExt cx="2227481" cy="12565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759842" y="5714827"/>
              <a:ext cx="2206556" cy="1218225"/>
              <a:chOff x="6759842" y="5714827"/>
              <a:chExt cx="2206556" cy="121822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60000">
                <a:off x="6759842" y="5714827"/>
                <a:ext cx="2206556" cy="121822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60000">
              <a:off x="7049269" y="5874452"/>
              <a:ext cx="1709499" cy="91952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086823" y="7535076"/>
            <a:ext cx="2227481" cy="1256549"/>
            <a:chOff x="9460355" y="7604680"/>
            <a:chExt cx="2227481" cy="12565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470817" y="7623842"/>
              <a:ext cx="2206556" cy="1218225"/>
              <a:chOff x="9470817" y="7623842"/>
              <a:chExt cx="2206556" cy="121822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60000">
                <a:off x="9470817" y="7623842"/>
                <a:ext cx="2206556" cy="1218225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60000">
              <a:off x="9760203" y="7783296"/>
              <a:ext cx="1728547" cy="9100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86274" y="6931127"/>
            <a:ext cx="2411621" cy="1650372"/>
            <a:chOff x="12248391" y="6582582"/>
            <a:chExt cx="2411620" cy="165037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350924" y="6798656"/>
              <a:ext cx="2206556" cy="1218225"/>
              <a:chOff x="12350924" y="6798656"/>
              <a:chExt cx="2206556" cy="121822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720000">
                <a:off x="12350924" y="6798656"/>
                <a:ext cx="2206556" cy="1218225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720000">
              <a:off x="12637668" y="6968284"/>
              <a:ext cx="1719023" cy="9100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231281" y="5712902"/>
            <a:ext cx="2206556" cy="1218225"/>
            <a:chOff x="14131442" y="5142857"/>
            <a:chExt cx="2206556" cy="121822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4131442" y="5142857"/>
              <a:ext cx="2206556" cy="1218225"/>
              <a:chOff x="14131442" y="5142857"/>
              <a:chExt cx="2206556" cy="121822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131442" y="5142857"/>
                <a:ext cx="2206556" cy="1218225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20661" y="5303194"/>
              <a:ext cx="1728547" cy="9100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1256" y="2284080"/>
            <a:ext cx="8308544" cy="11429124"/>
            <a:chOff x="9977170" y="1914119"/>
            <a:chExt cx="8308544" cy="11429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7170" y="1914119"/>
              <a:ext cx="8308544" cy="114291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19815" y="8918650"/>
            <a:ext cx="747690" cy="1297460"/>
            <a:chOff x="13193118" y="8988254"/>
            <a:chExt cx="747689" cy="12974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87053" y="4687681"/>
            <a:ext cx="902818" cy="1566654"/>
            <a:chOff x="9460355" y="4757285"/>
            <a:chExt cx="902818" cy="15666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09050" y="2247900"/>
            <a:ext cx="6926484" cy="8661979"/>
            <a:chOff x="9189504" y="1623736"/>
            <a:chExt cx="6926484" cy="86619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9504" y="1623736"/>
              <a:ext cx="6926484" cy="86619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6453" y="2785376"/>
            <a:ext cx="6806513" cy="7659134"/>
            <a:chOff x="2149755" y="2854980"/>
            <a:chExt cx="6806513" cy="76591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9755" y="2854980"/>
              <a:ext cx="6806513" cy="7659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92487" y="617367"/>
            <a:ext cx="6430066" cy="11273936"/>
            <a:chOff x="4522412" y="-96356"/>
            <a:chExt cx="6430066" cy="112739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2412" y="-96356"/>
              <a:ext cx="6430066" cy="112739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62358" y="3088204"/>
            <a:ext cx="7415068" cy="7415068"/>
            <a:chOff x="7244944" y="3099046"/>
            <a:chExt cx="7415068" cy="74150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4944" y="3099046"/>
              <a:ext cx="7415068" cy="74150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3402" y="2299115"/>
            <a:ext cx="2400456" cy="1830739"/>
            <a:chOff x="8758183" y="2396075"/>
            <a:chExt cx="2400456" cy="18307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60000">
              <a:off x="8758183" y="2396075"/>
              <a:ext cx="2400456" cy="18307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73925" y="6614942"/>
            <a:ext cx="2369962" cy="1548408"/>
            <a:chOff x="3790455" y="6684547"/>
            <a:chExt cx="2369962" cy="154840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872158" y="6849638"/>
              <a:ext cx="2206556" cy="1218225"/>
              <a:chOff x="3872158" y="6849638"/>
              <a:chExt cx="2206556" cy="121822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">
                <a:off x="3872158" y="6849638"/>
                <a:ext cx="2206556" cy="121822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">
              <a:off x="4158826" y="7018422"/>
              <a:ext cx="1738071" cy="919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01683" y="5986667"/>
            <a:ext cx="2227481" cy="1256549"/>
            <a:chOff x="6749380" y="5695664"/>
            <a:chExt cx="2227481" cy="12565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759842" y="5714827"/>
              <a:ext cx="2206556" cy="1218225"/>
              <a:chOff x="6759842" y="5714827"/>
              <a:chExt cx="2206556" cy="121822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60000">
                <a:off x="6759842" y="5714827"/>
                <a:ext cx="2206556" cy="121822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0000">
              <a:off x="7049269" y="5874452"/>
              <a:ext cx="1709499" cy="91952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086823" y="7535076"/>
            <a:ext cx="2227481" cy="1256549"/>
            <a:chOff x="9460355" y="7604680"/>
            <a:chExt cx="2227481" cy="12565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470817" y="7623842"/>
              <a:ext cx="2206556" cy="1218225"/>
              <a:chOff x="9470817" y="7623842"/>
              <a:chExt cx="2206556" cy="121822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60000">
                <a:off x="9470817" y="7623842"/>
                <a:ext cx="2206556" cy="1218225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60000">
              <a:off x="9760203" y="7783296"/>
              <a:ext cx="1728547" cy="9100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86274" y="6931127"/>
            <a:ext cx="2411621" cy="1650372"/>
            <a:chOff x="12248391" y="6582582"/>
            <a:chExt cx="2411620" cy="165037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350924" y="6798656"/>
              <a:ext cx="2206556" cy="1218225"/>
              <a:chOff x="12350924" y="6798656"/>
              <a:chExt cx="2206556" cy="121822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720000">
                <a:off x="12350924" y="6798656"/>
                <a:ext cx="2206556" cy="1218225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720000">
              <a:off x="12637668" y="6968284"/>
              <a:ext cx="1719023" cy="9100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231281" y="5712902"/>
            <a:ext cx="2206556" cy="1218225"/>
            <a:chOff x="14131442" y="5142857"/>
            <a:chExt cx="2206556" cy="121822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4131442" y="5142857"/>
              <a:ext cx="2206556" cy="1218225"/>
              <a:chOff x="14131442" y="5142857"/>
              <a:chExt cx="2206556" cy="121822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131442" y="5142857"/>
                <a:ext cx="2206556" cy="1218225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20661" y="5303194"/>
              <a:ext cx="1728547" cy="910004"/>
            </a:xfrm>
            <a:prstGeom prst="rect">
              <a:avLst/>
            </a:prstGeom>
          </p:spPr>
        </p:pic>
      </p:grpSp>
      <p:grpSp>
        <p:nvGrpSpPr>
          <p:cNvPr id="2" name="그룹 1011">
            <a:extLst>
              <a:ext uri="{FF2B5EF4-FFF2-40B4-BE49-F238E27FC236}">
                <a16:creationId xmlns:a16="http://schemas.microsoft.com/office/drawing/2014/main" id="{E019899B-74A1-B15F-49EF-25A5F07A6F75}"/>
              </a:ext>
            </a:extLst>
          </p:cNvPr>
          <p:cNvGrpSpPr/>
          <p:nvPr/>
        </p:nvGrpSpPr>
        <p:grpSpPr>
          <a:xfrm>
            <a:off x="526126" y="463365"/>
            <a:ext cx="17233463" cy="9358984"/>
            <a:chOff x="526126" y="463365"/>
            <a:chExt cx="17233463" cy="9358984"/>
          </a:xfrm>
        </p:grpSpPr>
        <p:pic>
          <p:nvPicPr>
            <p:cNvPr id="4" name="Object 33">
              <a:extLst>
                <a:ext uri="{FF2B5EF4-FFF2-40B4-BE49-F238E27FC236}">
                  <a16:creationId xmlns:a16="http://schemas.microsoft.com/office/drawing/2014/main" id="{CA49F9DB-65C1-BD11-76E8-1F5904E73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6126" y="463365"/>
              <a:ext cx="17233463" cy="9358984"/>
            </a:xfrm>
            <a:prstGeom prst="rect">
              <a:avLst/>
            </a:prstGeom>
          </p:spPr>
        </p:pic>
      </p:grpSp>
      <p:pic>
        <p:nvPicPr>
          <p:cNvPr id="5" name="Object 35">
            <a:extLst>
              <a:ext uri="{FF2B5EF4-FFF2-40B4-BE49-F238E27FC236}">
                <a16:creationId xmlns:a16="http://schemas.microsoft.com/office/drawing/2014/main" id="{6E385304-A2AC-9962-1AA3-E7BA74C02682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18658" y="407223"/>
            <a:ext cx="14611932" cy="1139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00000">
            <a:off x="307688" y="5001163"/>
            <a:ext cx="3856615" cy="3419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">
            <a:off x="-74306" y="-190586"/>
            <a:ext cx="5694170" cy="45536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892421" y="4988031"/>
            <a:ext cx="10985356" cy="142857"/>
            <a:chOff x="-892421" y="4988031"/>
            <a:chExt cx="10985356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0">
              <a:off x="-892421" y="4988031"/>
              <a:ext cx="10985356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43973" y="819761"/>
            <a:ext cx="1354447" cy="1208844"/>
            <a:chOff x="3843973" y="819761"/>
            <a:chExt cx="1354447" cy="12088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520000">
              <a:off x="3843973" y="819761"/>
              <a:ext cx="1354447" cy="1208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01668" y="4757285"/>
            <a:ext cx="902818" cy="1566654"/>
            <a:chOff x="10201668" y="4757285"/>
            <a:chExt cx="902818" cy="15666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01668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620000">
            <a:off x="429054" y="2730733"/>
            <a:ext cx="4735707" cy="13670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986" y="-362176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0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335551" y="4231056"/>
            <a:ext cx="12247314" cy="6054658"/>
            <a:chOff x="-2335551" y="4231056"/>
            <a:chExt cx="12247314" cy="60546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335551" y="4231056"/>
              <a:ext cx="12247314" cy="60546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6349" y="3999307"/>
            <a:ext cx="1226529" cy="1515956"/>
            <a:chOff x="4066349" y="3999307"/>
            <a:chExt cx="1226529" cy="15159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00000">
              <a:off x="4066349" y="3999307"/>
              <a:ext cx="1226529" cy="15159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6311" y="1943368"/>
            <a:ext cx="10241278" cy="5505019"/>
            <a:chOff x="6930625" y="259567"/>
            <a:chExt cx="10241278" cy="5505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30625" y="259567"/>
              <a:ext cx="10241278" cy="1675845"/>
              <a:chOff x="6930625" y="259567"/>
              <a:chExt cx="10241278" cy="167584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30625" y="259567"/>
                <a:ext cx="10241278" cy="167584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930625" y="2174154"/>
              <a:ext cx="10241278" cy="1675845"/>
              <a:chOff x="6930625" y="2174154"/>
              <a:chExt cx="10241278" cy="167584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30625" y="2174154"/>
                <a:ext cx="10241278" cy="16758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930625" y="4088741"/>
              <a:ext cx="10241278" cy="1675845"/>
              <a:chOff x="6930625" y="4088741"/>
              <a:chExt cx="10241278" cy="167584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30625" y="4088741"/>
                <a:ext cx="10241278" cy="1675845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770133D-3DDB-B380-1624-A44B84D376F0}"/>
              </a:ext>
            </a:extLst>
          </p:cNvPr>
          <p:cNvSpPr txBox="1"/>
          <p:nvPr/>
        </p:nvSpPr>
        <p:spPr>
          <a:xfrm>
            <a:off x="8589826" y="2148291"/>
            <a:ext cx="86845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 이제 </a:t>
            </a:r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싸피도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 끝났는데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 </a:t>
            </a:r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공부해야하지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12008-F514-0C1F-BF4D-68B38B511295}"/>
              </a:ext>
            </a:extLst>
          </p:cNvPr>
          <p:cNvSpPr txBox="1"/>
          <p:nvPr/>
        </p:nvSpPr>
        <p:spPr>
          <a:xfrm>
            <a:off x="1286063" y="2662174"/>
            <a:ext cx="4182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싸피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교육과정이 끝난 이후가 걱정인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박모군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8007C-C1B5-1FE5-D4D8-15B2BE74B922}"/>
              </a:ext>
            </a:extLst>
          </p:cNvPr>
          <p:cNvSpPr txBox="1"/>
          <p:nvPr/>
        </p:nvSpPr>
        <p:spPr>
          <a:xfrm>
            <a:off x="8610600" y="4076700"/>
            <a:ext cx="8684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혼자 </a:t>
            </a:r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하려니까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막막하네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59664-CC24-7DD6-4C28-1CA47CDF14D2}"/>
              </a:ext>
            </a:extLst>
          </p:cNvPr>
          <p:cNvSpPr txBox="1"/>
          <p:nvPr/>
        </p:nvSpPr>
        <p:spPr>
          <a:xfrm>
            <a:off x="8610600" y="6131372"/>
            <a:ext cx="8684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좀 재미있게 공부하는 방법이 없을까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" y="0"/>
            <a:ext cx="4329172" cy="21645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6349" y="3999307"/>
            <a:ext cx="1226529" cy="1515956"/>
            <a:chOff x="4066349" y="3999307"/>
            <a:chExt cx="1226529" cy="15159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00000">
              <a:off x="4066349" y="3999307"/>
              <a:ext cx="1226529" cy="15159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84805" y="3507672"/>
            <a:ext cx="10241278" cy="1675845"/>
            <a:chOff x="6930625" y="6003328"/>
            <a:chExt cx="10241278" cy="16758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0625" y="6003328"/>
              <a:ext cx="10241278" cy="16758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84805" y="5444892"/>
            <a:ext cx="10241278" cy="1675845"/>
            <a:chOff x="6930625" y="7940548"/>
            <a:chExt cx="10241278" cy="16758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0625" y="7940548"/>
              <a:ext cx="10241278" cy="1675845"/>
            </a:xfrm>
            <a:prstGeom prst="rect">
              <a:avLst/>
            </a:prstGeom>
          </p:spPr>
        </p:pic>
      </p:grpSp>
      <p:pic>
        <p:nvPicPr>
          <p:cNvPr id="5" name="그림 4" descr="사람, 남자이(가) 표시된 사진&#10;&#10;자동 생성된 설명">
            <a:extLst>
              <a:ext uri="{FF2B5EF4-FFF2-40B4-BE49-F238E27FC236}">
                <a16:creationId xmlns:a16="http://schemas.microsoft.com/office/drawing/2014/main" id="{8BE1F56D-E005-DB7E-006D-2AAAF183C6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768" y="5285677"/>
            <a:ext cx="3820058" cy="5001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6C3CC-D72E-19A7-52AF-EC1A0482813B}"/>
              </a:ext>
            </a:extLst>
          </p:cNvPr>
          <p:cNvSpPr txBox="1"/>
          <p:nvPr/>
        </p:nvSpPr>
        <p:spPr>
          <a:xfrm>
            <a:off x="1072847" y="3184506"/>
            <a:ext cx="503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아이디어가 번뜩인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전모군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82498-9175-5682-2DB6-1F5650366458}"/>
              </a:ext>
            </a:extLst>
          </p:cNvPr>
          <p:cNvSpPr txBox="1"/>
          <p:nvPr/>
        </p:nvSpPr>
        <p:spPr>
          <a:xfrm>
            <a:off x="8579386" y="5570847"/>
            <a:ext cx="86845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캐릭터와 함께 성장하는 나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가슴이 뛰는데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..?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3033F-535B-95E3-6ABD-727BAB6BA6AD}"/>
              </a:ext>
            </a:extLst>
          </p:cNvPr>
          <p:cNvSpPr txBox="1"/>
          <p:nvPr/>
        </p:nvSpPr>
        <p:spPr>
          <a:xfrm>
            <a:off x="8493814" y="3683874"/>
            <a:ext cx="8684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평소에 하던 미소녀 연애 시뮬레이션 게임에 개발 공부를 접목시켜보면 어떨까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" y="0"/>
            <a:ext cx="4329172" cy="216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3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BBE1FF-44EC-DC9D-8B5F-B42FAE655CBD}"/>
              </a:ext>
            </a:extLst>
          </p:cNvPr>
          <p:cNvGrpSpPr/>
          <p:nvPr/>
        </p:nvGrpSpPr>
        <p:grpSpPr>
          <a:xfrm>
            <a:off x="2495759" y="3726145"/>
            <a:ext cx="12585586" cy="3328458"/>
            <a:chOff x="2495759" y="3726145"/>
            <a:chExt cx="12585586" cy="3328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759" y="3726145"/>
              <a:ext cx="6123601" cy="332845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8612" y="3726145"/>
              <a:ext cx="4974506" cy="32998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255745" y="4315537"/>
              <a:ext cx="1606891" cy="1606891"/>
              <a:chOff x="4874973" y="1961912"/>
              <a:chExt cx="1606891" cy="160689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74973" y="1961912"/>
                <a:ext cx="1606891" cy="16068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313128" y="4740741"/>
              <a:ext cx="2768217" cy="756484"/>
              <a:chOff x="9932356" y="2387116"/>
              <a:chExt cx="2768217" cy="75648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32356" y="2387116"/>
                <a:ext cx="2768217" cy="756484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60473" y="3162300"/>
            <a:ext cx="11561051" cy="41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5333861"/>
            <a:ext cx="902818" cy="1566654"/>
            <a:chOff x="9460355" y="5333861"/>
            <a:chExt cx="902818" cy="15666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5333861"/>
              <a:ext cx="902818" cy="15666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5312" y="2988011"/>
            <a:ext cx="4123810" cy="5462846"/>
            <a:chOff x="1325312" y="2988011"/>
            <a:chExt cx="4123810" cy="54628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287" y="480893"/>
              <a:ext cx="8247619" cy="1092569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312" y="2988011"/>
              <a:ext cx="4123810" cy="54628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2811" y="5435226"/>
            <a:ext cx="2401309" cy="5626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2849" y="6322892"/>
            <a:ext cx="3456300" cy="19786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6592" y="2988011"/>
            <a:ext cx="4123810" cy="54628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54097" y="5435226"/>
            <a:ext cx="2078614" cy="5626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14126" y="6322892"/>
            <a:ext cx="3456310" cy="19203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37017" y="2988011"/>
            <a:ext cx="4123810" cy="5462846"/>
            <a:chOff x="7137017" y="2988011"/>
            <a:chExt cx="4123810" cy="54628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137017" y="2988011"/>
              <a:ext cx="4123810" cy="5462846"/>
              <a:chOff x="7137017" y="2988011"/>
              <a:chExt cx="4123810" cy="546284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299418" y="480893"/>
                <a:ext cx="8247619" cy="10925692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137017" y="2988011"/>
                <a:ext cx="4123810" cy="546284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54514" y="5435230"/>
              <a:ext cx="2248547" cy="61328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4551" y="6593261"/>
              <a:ext cx="3453815" cy="99527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58042" y="3429504"/>
              <a:ext cx="2281762" cy="1837059"/>
              <a:chOff x="8058042" y="3429504"/>
              <a:chExt cx="2281762" cy="183705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058042" y="3429504"/>
                <a:ext cx="2281762" cy="183705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610077" y="3370797"/>
            <a:ext cx="1554281" cy="1895612"/>
            <a:chOff x="2610077" y="3370797"/>
            <a:chExt cx="1554281" cy="18956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10077" y="3370797"/>
              <a:ext cx="1554281" cy="18956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26080" y="3389028"/>
            <a:ext cx="1944834" cy="1944834"/>
            <a:chOff x="13926080" y="3389028"/>
            <a:chExt cx="1944834" cy="19448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26080" y="3389028"/>
              <a:ext cx="1944834" cy="19448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42306" y="5806537"/>
            <a:ext cx="1336996" cy="387403"/>
            <a:chOff x="5542306" y="5806537"/>
            <a:chExt cx="1336996" cy="38740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42306" y="5806537"/>
              <a:ext cx="1336996" cy="3874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03979" y="5244927"/>
            <a:ext cx="1336996" cy="387403"/>
            <a:chOff x="5603979" y="5244927"/>
            <a:chExt cx="1336996" cy="38740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03979" y="5244927"/>
              <a:ext cx="1336996" cy="3874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81419" y="5806537"/>
            <a:ext cx="1336996" cy="387403"/>
            <a:chOff x="11281419" y="5806537"/>
            <a:chExt cx="1336996" cy="38740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81419" y="5806537"/>
              <a:ext cx="1336996" cy="3874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43092" y="5244927"/>
            <a:ext cx="1336996" cy="387403"/>
            <a:chOff x="11343092" y="5244927"/>
            <a:chExt cx="1336996" cy="38740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43092" y="5244927"/>
              <a:ext cx="1336996" cy="38740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57" y="0"/>
            <a:ext cx="5715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945" y="-448331"/>
            <a:ext cx="12518391" cy="302429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FF96864-F6D9-44E5-E631-995D07AD6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3634" y="2476500"/>
            <a:ext cx="15280731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3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3118" y="8988254"/>
            <a:ext cx="747689" cy="1297460"/>
            <a:chOff x="13193118" y="8988254"/>
            <a:chExt cx="747689" cy="1297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118" y="8988254"/>
              <a:ext cx="747689" cy="1297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0355" y="4757285"/>
            <a:ext cx="902818" cy="1566654"/>
            <a:chOff x="9460355" y="4757285"/>
            <a:chExt cx="902818" cy="156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0355" y="4757285"/>
              <a:ext cx="902818" cy="15666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945" y="-448331"/>
            <a:ext cx="12518391" cy="30242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2AC9E7-CBB0-31F4-346E-6BCF9F522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4041311"/>
            <a:ext cx="4030145" cy="3669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5EC182-8AE3-5450-F010-C5B39D88B12C}"/>
              </a:ext>
            </a:extLst>
          </p:cNvPr>
          <p:cNvSpPr txBox="1"/>
          <p:nvPr/>
        </p:nvSpPr>
        <p:spPr>
          <a:xfrm>
            <a:off x="5500096" y="2046749"/>
            <a:ext cx="598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Novel AI</a:t>
            </a:r>
            <a:endParaRPr lang="ko-KR" altLang="en-US" sz="8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594</Words>
  <Application>Microsoft Office PowerPoint</Application>
  <PresentationFormat>사용자 지정</PresentationFormat>
  <Paragraphs>112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Calibri</vt:lpstr>
      <vt:lpstr>배달의민족 주아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Nam hansol</cp:lastModifiedBy>
  <cp:revision>33</cp:revision>
  <dcterms:created xsi:type="dcterms:W3CDTF">2022-10-22T15:19:35Z</dcterms:created>
  <dcterms:modified xsi:type="dcterms:W3CDTF">2022-11-20T17:05:03Z</dcterms:modified>
</cp:coreProperties>
</file>